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8"/>
  </p:notesMasterIdLst>
  <p:sldIdLst>
    <p:sldId id="300" r:id="rId3"/>
    <p:sldId id="323" r:id="rId4"/>
    <p:sldId id="302" r:id="rId5"/>
    <p:sldId id="259" r:id="rId6"/>
    <p:sldId id="354" r:id="rId7"/>
    <p:sldId id="303" r:id="rId8"/>
    <p:sldId id="386" r:id="rId9"/>
    <p:sldId id="387" r:id="rId10"/>
    <p:sldId id="388" r:id="rId11"/>
    <p:sldId id="389" r:id="rId12"/>
    <p:sldId id="304" r:id="rId13"/>
    <p:sldId id="393" r:id="rId14"/>
    <p:sldId id="341" r:id="rId15"/>
    <p:sldId id="401" r:id="rId16"/>
    <p:sldId id="1848" r:id="rId17"/>
    <p:sldId id="1856" r:id="rId18"/>
    <p:sldId id="1769" r:id="rId19"/>
    <p:sldId id="1795" r:id="rId20"/>
    <p:sldId id="1857" r:id="rId21"/>
    <p:sldId id="1858" r:id="rId22"/>
    <p:sldId id="1855" r:id="rId23"/>
    <p:sldId id="320" r:id="rId24"/>
    <p:sldId id="1867" r:id="rId25"/>
    <p:sldId id="1874" r:id="rId26"/>
    <p:sldId id="1778" r:id="rId27"/>
    <p:sldId id="428" r:id="rId28"/>
    <p:sldId id="1870" r:id="rId29"/>
    <p:sldId id="322" r:id="rId30"/>
    <p:sldId id="321" r:id="rId31"/>
    <p:sldId id="317" r:id="rId32"/>
    <p:sldId id="1875" r:id="rId33"/>
    <p:sldId id="316" r:id="rId34"/>
    <p:sldId id="379" r:id="rId35"/>
    <p:sldId id="380" r:id="rId36"/>
    <p:sldId id="381" r:id="rId37"/>
    <p:sldId id="382" r:id="rId38"/>
    <p:sldId id="357" r:id="rId39"/>
    <p:sldId id="356" r:id="rId40"/>
    <p:sldId id="391" r:id="rId41"/>
    <p:sldId id="344" r:id="rId42"/>
    <p:sldId id="1865" r:id="rId43"/>
    <p:sldId id="438" r:id="rId44"/>
    <p:sldId id="439" r:id="rId45"/>
    <p:sldId id="319" r:id="rId46"/>
    <p:sldId id="355" r:id="rId47"/>
    <p:sldId id="358" r:id="rId48"/>
    <p:sldId id="359" r:id="rId49"/>
    <p:sldId id="318" r:id="rId50"/>
    <p:sldId id="315" r:id="rId51"/>
    <p:sldId id="390" r:id="rId52"/>
    <p:sldId id="362" r:id="rId53"/>
    <p:sldId id="363" r:id="rId54"/>
    <p:sldId id="364" r:id="rId55"/>
    <p:sldId id="365" r:id="rId56"/>
    <p:sldId id="39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4" autoAdjust="0"/>
    <p:restoredTop sz="86355" autoAdjust="0"/>
  </p:normalViewPr>
  <p:slideViewPr>
    <p:cSldViewPr snapToGrid="0">
      <p:cViewPr varScale="1">
        <p:scale>
          <a:sx n="71" d="100"/>
          <a:sy n="71" d="100"/>
        </p:scale>
        <p:origin x="137" y="2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solutions for the case study include</a:t>
            </a:r>
            <a:r>
              <a:rPr lang="en-US" baseline="0" dirty="0"/>
              <a:t> </a:t>
            </a:r>
            <a:r>
              <a:rPr lang="en-US" dirty="0"/>
              <a:t>virtual machines, virtual networks, VPN gateway, hybrid connectivity, load balancers, and storage, as well as SAP on Azure, with more information available via https://aka.ms/sapazure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14</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option delivers the core functionality without SAP HANA high availability and disaster recovery capabilities. It accommodates a hybrid scenario, with the customer’s on-premises corporate network and an Azure datacenter in the East US 2 region. For cross-premises connectivity, it leverages the MPLS-based ExpressRoute circuit.     The solution also includes a standalone HANA production database running on a Standard M128s, memory-optimized Azure VM. The Azure VM is configured with two P30 disks, striped into a single volume hosting data files, which deliver total of 2 TB of disk space and 400 MB/s throughput. Logs are stored on a volume residing on two P15 disks that deliver combined 512 GB of disk space and 250 MB/s throughput. The shared HANA volume uses one P30 disk, with 1 TB of disk space and 200 MB/s throughput.    In addition to the Azure VM hosting HANA DB, the solution includes a pair of Azure VMs virtual machines that serve as the ASCS and the application servers. This satisfies the customer requirement, according to which the Business Warehouse application servers must be able to handle 15,000 SAPS. Two E8_v3 Azure VMs give us total of 18,512 SAPS.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option delivers the same core functionality as the first option but, in addition, it provides high availability for the SAP HANA components. This is accomplished by provisioning two identically configured M128s Azure VM into the same </a:t>
            </a:r>
            <a:r>
              <a:rPr lang="en-US" sz="1200" kern="1200" dirty="0" err="1">
                <a:solidFill>
                  <a:schemeClr val="tx1"/>
                </a:solidFill>
                <a:effectLst/>
                <a:latin typeface="+mn-lt"/>
                <a:ea typeface="+mn-ea"/>
                <a:cs typeface="+mn-cs"/>
              </a:rPr>
              <a:t>availabilty</a:t>
            </a:r>
            <a:r>
              <a:rPr lang="en-US" sz="1200" kern="1200" dirty="0">
                <a:solidFill>
                  <a:schemeClr val="tx1"/>
                </a:solidFill>
                <a:effectLst/>
                <a:latin typeface="+mn-lt"/>
                <a:ea typeface="+mn-ea"/>
                <a:cs typeface="+mn-cs"/>
              </a:rPr>
              <a:t>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enhance our design by providing disaster recovery capabilities, we create a virtual network in the West US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a:t>
            </a:r>
            <a:r>
              <a:rPr lang="en-US"/>
              <a:t>We also implement a standby disaster recovery environment for the application tier.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568691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41</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1/12/2019 5:53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1/12/2019 5:53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62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7146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4" r:id="rId19"/>
    <p:sldLayoutId id="2147483695" r:id="rId20"/>
    <p:sldLayoutId id="214748369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19.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31474-A4CA-4929-A6BF-4A94879BE778}"/>
              </a:ext>
            </a:extLst>
          </p:cNvPr>
          <p:cNvSpPr>
            <a:spLocks noGrp="1"/>
          </p:cNvSpPr>
          <p:nvPr>
            <p:ph type="title"/>
          </p:nvPr>
        </p:nvSpPr>
        <p:spPr/>
        <p:txBody>
          <a:bodyPr/>
          <a:lstStyle/>
          <a:p>
            <a:r>
              <a:rPr lang="en-US" sz="4800" dirty="0"/>
              <a:t>SAP on Azure — huge variety on instances</a:t>
            </a:r>
            <a:endParaRPr lang="en-US" dirty="0"/>
          </a:p>
        </p:txBody>
      </p:sp>
      <p:pic>
        <p:nvPicPr>
          <p:cNvPr id="68" name="Picture 67" descr="An image depicting the instance sizes that are certified for SAP on Azure. Included are: A, Av2, Dv2, Dv3, Ev3, G, M and purpose built SAP/HANA.">
            <a:extLst>
              <a:ext uri="{FF2B5EF4-FFF2-40B4-BE49-F238E27FC236}">
                <a16:creationId xmlns:a16="http://schemas.microsoft.com/office/drawing/2014/main" id="{BF4FB497-4D14-447F-AF18-7C2EC8FB237A}"/>
              </a:ext>
            </a:extLst>
          </p:cNvPr>
          <p:cNvPicPr>
            <a:picLocks noChangeAspect="1"/>
          </p:cNvPicPr>
          <p:nvPr/>
        </p:nvPicPr>
        <p:blipFill>
          <a:blip r:embed="rId2"/>
          <a:stretch>
            <a:fillRect/>
          </a:stretch>
        </p:blipFill>
        <p:spPr>
          <a:xfrm>
            <a:off x="460778" y="1563030"/>
            <a:ext cx="11130515" cy="4708678"/>
          </a:xfrm>
          <a:prstGeom prst="rect">
            <a:avLst/>
          </a:prstGeom>
        </p:spPr>
      </p:pic>
    </p:spTree>
    <p:extLst>
      <p:ext uri="{BB962C8B-B14F-4D97-AF65-F5344CB8AC3E}">
        <p14:creationId xmlns:p14="http://schemas.microsoft.com/office/powerpoint/2010/main" val="15702782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971417345"/>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b="0" u="sng" dirty="0">
                          <a:solidFill>
                            <a:schemeClr val="tx1"/>
                          </a:solidFill>
                          <a:latin typeface="+mj-lt"/>
                        </a:rPr>
                        <a:t>Scenario and DB/RAM size</a:t>
                      </a:r>
                      <a:endParaRPr lang="en-US" sz="1600" b="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i="0" u="sng" dirty="0">
                          <a:solidFill>
                            <a:schemeClr val="tx1"/>
                          </a:solidFill>
                          <a:latin typeface="+mj-lt"/>
                        </a:rPr>
                        <a:t>HANA Database server(s)</a:t>
                      </a:r>
                      <a:endParaRPr lang="en-US" sz="1600" i="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u="sng" dirty="0">
                          <a:solidFill>
                            <a:schemeClr val="tx1"/>
                          </a:solidFill>
                          <a:latin typeface="+mj-lt"/>
                        </a:rPr>
                        <a:t>SAP application servers</a:t>
                      </a:r>
                      <a:endParaRPr lang="en-US" sz="1600" u="sng" dirty="0">
                        <a:solidFill>
                          <a:schemeClr val="tx1"/>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84C8-9FA9-4A22-8B23-4A7A31962EB1}"/>
              </a:ext>
            </a:extLst>
          </p:cNvPr>
          <p:cNvSpPr>
            <a:spLocks noGrp="1"/>
          </p:cNvSpPr>
          <p:nvPr>
            <p:ph type="title"/>
          </p:nvPr>
        </p:nvSpPr>
        <p:spPr>
          <a:xfrm>
            <a:off x="268080" y="165765"/>
            <a:ext cx="11655840" cy="899665"/>
          </a:xfrm>
        </p:spPr>
        <p:txBody>
          <a:bodyPr/>
          <a:lstStyle/>
          <a:p>
            <a:r>
              <a:rPr lang="en-US" sz="4400" dirty="0">
                <a:solidFill>
                  <a:schemeClr val="tx1"/>
                </a:solidFill>
                <a:cs typeface="Segoe UI Light" panose="020B0502040204020203" pitchFamily="34" charset="0"/>
              </a:rPr>
              <a:t>(SAPS) Azure VM Options for SAP Applications</a:t>
            </a:r>
            <a:endParaRPr lang="en-US" sz="4400" dirty="0">
              <a:solidFill>
                <a:schemeClr val="tx1"/>
              </a:solidFill>
            </a:endParaRPr>
          </a:p>
        </p:txBody>
      </p:sp>
      <p:pic>
        <p:nvPicPr>
          <p:cNvPr id="3" name="Picture 2" descr="Azure VM Options for SAP Applications table.&#10;&#10;A table of Azure VM Options for SAP Applications displays the information in the Instructor Notes.">
            <a:extLst>
              <a:ext uri="{FF2B5EF4-FFF2-40B4-BE49-F238E27FC236}">
                <a16:creationId xmlns:a16="http://schemas.microsoft.com/office/drawing/2014/main" id="{DA1B9BF9-7355-49F9-A4A6-CB5099A8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8" y="1006945"/>
            <a:ext cx="10933938" cy="5592029"/>
          </a:xfrm>
          <a:prstGeom prst="rect">
            <a:avLst/>
          </a:prstGeom>
        </p:spPr>
      </p:pic>
      <p:sp>
        <p:nvSpPr>
          <p:cNvPr id="4" name="TextBox 3">
            <a:extLst>
              <a:ext uri="{FF2B5EF4-FFF2-40B4-BE49-F238E27FC236}">
                <a16:creationId xmlns:a16="http://schemas.microsoft.com/office/drawing/2014/main" id="{60E22668-A91A-48F2-9E32-846A9A1FC992}"/>
              </a:ext>
            </a:extLst>
          </p:cNvPr>
          <p:cNvSpPr txBox="1"/>
          <p:nvPr/>
        </p:nvSpPr>
        <p:spPr>
          <a:xfrm>
            <a:off x="9211700" y="6598974"/>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5" name="Rectangle 4">
            <a:extLst>
              <a:ext uri="{FF2B5EF4-FFF2-40B4-BE49-F238E27FC236}">
                <a16:creationId xmlns:a16="http://schemas.microsoft.com/office/drawing/2014/main" id="{E3AD3F76-5629-40C2-B9DC-12A4143A8602}"/>
              </a:ext>
            </a:extLst>
          </p:cNvPr>
          <p:cNvSpPr/>
          <p:nvPr/>
        </p:nvSpPr>
        <p:spPr bwMode="auto">
          <a:xfrm>
            <a:off x="3722634" y="978745"/>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926CEE-B2D4-4546-B23F-1A4A7560B145}"/>
              </a:ext>
            </a:extLst>
          </p:cNvPr>
          <p:cNvSpPr/>
          <p:nvPr/>
        </p:nvSpPr>
        <p:spPr>
          <a:xfrm>
            <a:off x="-95459" y="6542801"/>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Tree>
    <p:extLst>
      <p:ext uri="{BB962C8B-B14F-4D97-AF65-F5344CB8AC3E}">
        <p14:creationId xmlns:p14="http://schemas.microsoft.com/office/powerpoint/2010/main" val="2542247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descr="A screenshot depicting suggested storage allocation by mount point and where to enable write acceleration.">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238A-CB75-4175-BD25-FB6E96A3B1CC}"/>
              </a:ext>
            </a:extLst>
          </p:cNvPr>
          <p:cNvSpPr>
            <a:spLocks noGrp="1"/>
          </p:cNvSpPr>
          <p:nvPr>
            <p:ph type="title"/>
          </p:nvPr>
        </p:nvSpPr>
        <p:spPr/>
        <p:txBody>
          <a:bodyPr/>
          <a:lstStyle/>
          <a:p>
            <a:r>
              <a:rPr lang="en-US" dirty="0"/>
              <a:t>Common Scenarios</a:t>
            </a:r>
          </a:p>
        </p:txBody>
      </p:sp>
      <p:pic>
        <p:nvPicPr>
          <p:cNvPr id="3" name="Picture 2" descr="Availability Set and Single Instance SLA sequence.&#10;&#10;Under Availability set with 99.95 percent, two fault domain racks each have a virtual machine and are connected. Under Single Instance SLA, a computer points to an Azure Premium Storage account.">
            <a:extLst>
              <a:ext uri="{FF2B5EF4-FFF2-40B4-BE49-F238E27FC236}">
                <a16:creationId xmlns:a16="http://schemas.microsoft.com/office/drawing/2014/main" id="{81C74446-DBF1-4258-A7E0-F95B90E60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17458237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991-0213-41A0-82AE-2778B4A0C913}"/>
              </a:ext>
            </a:extLst>
          </p:cNvPr>
          <p:cNvSpPr>
            <a:spLocks noGrp="1"/>
          </p:cNvSpPr>
          <p:nvPr>
            <p:ph type="title"/>
          </p:nvPr>
        </p:nvSpPr>
        <p:spPr/>
        <p:txBody>
          <a:bodyPr/>
          <a:lstStyle/>
          <a:p>
            <a:r>
              <a:rPr lang="en-US" dirty="0">
                <a:solidFill>
                  <a:schemeClr val="tx1"/>
                </a:solidFill>
              </a:rPr>
              <a:t>SAP HA Architecture</a:t>
            </a:r>
            <a:br>
              <a:rPr lang="en-US" dirty="0">
                <a:solidFill>
                  <a:schemeClr val="tx1"/>
                </a:solidFill>
              </a:rPr>
            </a:br>
            <a:r>
              <a:rPr lang="en-US" sz="2800" dirty="0">
                <a:solidFill>
                  <a:schemeClr val="tx1"/>
                </a:solidFill>
              </a:rPr>
              <a:t>SAP NetWeaver ABAP / Java 7.00 (and higher) – Windows &amp; Linux</a:t>
            </a:r>
            <a:endParaRPr lang="en-US" sz="4400" dirty="0">
              <a:solidFill>
                <a:schemeClr val="tx1"/>
              </a:solidFill>
            </a:endParaRPr>
          </a:p>
        </p:txBody>
      </p:sp>
      <p:pic>
        <p:nvPicPr>
          <p:cNvPr id="15" name="Picture 14">
            <a:extLst>
              <a:ext uri="{FF2B5EF4-FFF2-40B4-BE49-F238E27FC236}">
                <a16:creationId xmlns:a16="http://schemas.microsoft.com/office/drawing/2014/main" id="{67503628-027B-4754-B830-45ECB916637E}"/>
              </a:ext>
            </a:extLst>
          </p:cNvPr>
          <p:cNvPicPr>
            <a:picLocks noChangeAspect="1"/>
          </p:cNvPicPr>
          <p:nvPr/>
        </p:nvPicPr>
        <p:blipFill>
          <a:blip r:embed="rId2"/>
          <a:stretch>
            <a:fillRect/>
          </a:stretch>
        </p:blipFill>
        <p:spPr>
          <a:xfrm>
            <a:off x="11152188" y="1105285"/>
            <a:ext cx="325622" cy="374467"/>
          </a:xfrm>
          <a:prstGeom prst="rect">
            <a:avLst/>
          </a:prstGeom>
        </p:spPr>
      </p:pic>
      <p:pic>
        <p:nvPicPr>
          <p:cNvPr id="16" name="Picture 15">
            <a:extLst>
              <a:ext uri="{FF2B5EF4-FFF2-40B4-BE49-F238E27FC236}">
                <a16:creationId xmlns:a16="http://schemas.microsoft.com/office/drawing/2014/main" id="{0574460F-1914-4B76-BDB8-75BDCC11FA71}"/>
              </a:ext>
            </a:extLst>
          </p:cNvPr>
          <p:cNvPicPr>
            <a:picLocks noChangeAspect="1"/>
          </p:cNvPicPr>
          <p:nvPr/>
        </p:nvPicPr>
        <p:blipFill>
          <a:blip r:embed="rId3"/>
          <a:stretch>
            <a:fillRect/>
          </a:stretch>
        </p:blipFill>
        <p:spPr>
          <a:xfrm>
            <a:off x="10608212" y="1137232"/>
            <a:ext cx="310574" cy="310574"/>
          </a:xfrm>
          <a:prstGeom prst="rect">
            <a:avLst/>
          </a:prstGeom>
        </p:spPr>
      </p:pic>
      <p:pic>
        <p:nvPicPr>
          <p:cNvPr id="20" name="Picture 19" descr="An image that depicts the SAP HA Architecture broken down 4 layers: application server instances, ASCS, File Share, and Database.">
            <a:extLst>
              <a:ext uri="{FF2B5EF4-FFF2-40B4-BE49-F238E27FC236}">
                <a16:creationId xmlns:a16="http://schemas.microsoft.com/office/drawing/2014/main" id="{56E36AD1-1068-4240-9EC2-9AE887D26B19}"/>
              </a:ext>
            </a:extLst>
          </p:cNvPr>
          <p:cNvPicPr>
            <a:picLocks noChangeAspect="1"/>
          </p:cNvPicPr>
          <p:nvPr/>
        </p:nvPicPr>
        <p:blipFill>
          <a:blip r:embed="rId4"/>
          <a:stretch>
            <a:fillRect/>
          </a:stretch>
        </p:blipFill>
        <p:spPr>
          <a:xfrm>
            <a:off x="368863" y="1738627"/>
            <a:ext cx="10865908" cy="4829862"/>
          </a:xfrm>
          <a:prstGeom prst="rect">
            <a:avLst/>
          </a:prstGeom>
        </p:spPr>
      </p:pic>
    </p:spTree>
    <p:extLst>
      <p:ext uri="{BB962C8B-B14F-4D97-AF65-F5344CB8AC3E}">
        <p14:creationId xmlns:p14="http://schemas.microsoft.com/office/powerpoint/2010/main" val="40689818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n image that depicts the availability configuration for each application tier of the SAP deployment.">
            <a:extLst>
              <a:ext uri="{FF2B5EF4-FFF2-40B4-BE49-F238E27FC236}">
                <a16:creationId xmlns:a16="http://schemas.microsoft.com/office/drawing/2014/main" id="{88DB22BF-C709-4EB2-BA9B-383D2A57EC29}"/>
              </a:ext>
            </a:extLst>
          </p:cNvPr>
          <p:cNvPicPr>
            <a:picLocks noChangeAspect="1"/>
          </p:cNvPicPr>
          <p:nvPr/>
        </p:nvPicPr>
        <p:blipFill>
          <a:blip r:embed="rId3"/>
          <a:stretch>
            <a:fillRect/>
          </a:stretch>
        </p:blipFill>
        <p:spPr>
          <a:xfrm>
            <a:off x="353178" y="374434"/>
            <a:ext cx="11330011" cy="6365231"/>
          </a:xfrm>
          <a:prstGeom prst="rect">
            <a:avLst/>
          </a:prstGeom>
        </p:spPr>
      </p:pic>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3" y="477073"/>
            <a:ext cx="645539" cy="1963451"/>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872775" y="1625845"/>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chemeClr val="bg1"/>
                  </a:solidFill>
                  <a:latin typeface="+mj-lt"/>
                </a:rPr>
                <a:t>Make sure to use</a:t>
              </a:r>
              <a:br>
                <a:rPr lang="en-US" sz="1100" kern="0" dirty="0">
                  <a:solidFill>
                    <a:schemeClr val="bg1"/>
                  </a:solidFill>
                  <a:latin typeface="+mj-lt"/>
                </a:rPr>
              </a:br>
              <a:r>
                <a:rPr lang="en-US" sz="1100" kern="0" dirty="0">
                  <a:solidFill>
                    <a:schemeClr val="bg1"/>
                  </a:solidFill>
                  <a:latin typeface="+mj-lt"/>
                  <a:hlinkClick r:id="rId13">
                    <a:extLst>
                      <a:ext uri="{A12FA001-AC4F-418D-AE19-62706E023703}">
                        <ahyp:hlinkClr xmlns:ahyp="http://schemas.microsoft.com/office/drawing/2018/hyperlinkcolor" val="tx"/>
                      </a:ext>
                    </a:extLst>
                  </a:hlinkClick>
                </a:rPr>
                <a:t>VNET Hub-spoke topology</a:t>
              </a:r>
              <a:endParaRPr lang="en-US" sz="1100" b="1" kern="0" dirty="0">
                <a:solidFill>
                  <a:schemeClr val="bg1"/>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676997" y="487485"/>
            <a:ext cx="507374" cy="1896222"/>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51986" y="367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4294967295"/>
          </p:nvPr>
        </p:nvSpPr>
        <p:spPr>
          <a:xfrm>
            <a:off x="349623" y="1285857"/>
            <a:ext cx="11652250" cy="5226050"/>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9F5E6-D83D-4FBC-AF24-C4D2148CA862}"/>
              </a:ext>
            </a:extLst>
          </p:cNvPr>
          <p:cNvSpPr>
            <a:spLocks noGrp="1"/>
          </p:cNvSpPr>
          <p:nvPr>
            <p:ph type="title"/>
          </p:nvPr>
        </p:nvSpPr>
        <p:spPr/>
        <p:txBody>
          <a:bodyPr/>
          <a:lstStyle/>
          <a:p>
            <a:r>
              <a:rPr lang="en-US" dirty="0"/>
              <a:t>SAP HANA on Cloud</a:t>
            </a:r>
          </a:p>
        </p:txBody>
      </p:sp>
      <p:graphicFrame>
        <p:nvGraphicFramePr>
          <p:cNvPr id="4" name="Diagram 3">
            <a:extLst>
              <a:ext uri="{FF2B5EF4-FFF2-40B4-BE49-F238E27FC236}">
                <a16:creationId xmlns:a16="http://schemas.microsoft.com/office/drawing/2014/main" id="{92150525-E772-40A5-A47B-566AC684EFC9}"/>
              </a:ext>
            </a:extLst>
          </p:cNvPr>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13E8DA26-23D9-4041-BD74-701D1FA6D787}"/>
              </a:ext>
            </a:extLst>
          </p:cNvPr>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DB4A8404-C92C-4A02-9767-FDACB4C59CD3}"/>
              </a:ext>
            </a:extLst>
          </p:cNvPr>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BDCF3381-C767-42E2-AE41-49EC06CD9ADB}"/>
              </a:ext>
            </a:extLst>
          </p:cNvPr>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8" name="Oval 7">
            <a:extLst>
              <a:ext uri="{FF2B5EF4-FFF2-40B4-BE49-F238E27FC236}">
                <a16:creationId xmlns:a16="http://schemas.microsoft.com/office/drawing/2014/main" id="{13A29730-A0D5-48AE-80DE-82FAFA7DCF26}"/>
              </a:ext>
            </a:extLst>
          </p:cNvPr>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9" name="Oval 8">
            <a:extLst>
              <a:ext uri="{FF2B5EF4-FFF2-40B4-BE49-F238E27FC236}">
                <a16:creationId xmlns:a16="http://schemas.microsoft.com/office/drawing/2014/main" id="{2FED2905-BF58-417B-82BA-E651858FBDD6}"/>
              </a:ext>
            </a:extLst>
          </p:cNvPr>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Oval 9">
            <a:extLst>
              <a:ext uri="{FF2B5EF4-FFF2-40B4-BE49-F238E27FC236}">
                <a16:creationId xmlns:a16="http://schemas.microsoft.com/office/drawing/2014/main" id="{115BD32C-7EA3-4972-81F2-A897DA9186F6}"/>
              </a:ext>
            </a:extLst>
          </p:cNvPr>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8259102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754326"/>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no HA</a:t>
            </a:r>
          </a:p>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A2009FBF-BD99-4CD9-9231-53DB17F71334}"/>
              </a:ext>
            </a:extLst>
          </p:cNvPr>
          <p:cNvSpPr>
            <a:spLocks noGrp="1"/>
          </p:cNvSpPr>
          <p:nvPr>
            <p:ph type="title"/>
          </p:nvPr>
        </p:nvSpPr>
        <p:spPr>
          <a:xfrm>
            <a:off x="269240" y="89907"/>
            <a:ext cx="11655840" cy="534391"/>
          </a:xfrm>
        </p:spPr>
        <p:txBody>
          <a:bodyPr>
            <a:normAutofit fontScale="90000"/>
          </a:bodyPr>
          <a:lstStyle/>
          <a:p>
            <a:r>
              <a:rPr lang="en-US" sz="4400" dirty="0">
                <a:cs typeface="Segoe UI Light" panose="020B0502040204020203" pitchFamily="34" charset="0"/>
              </a:rPr>
              <a:t>BW on HANA without HA</a:t>
            </a:r>
            <a:endParaRPr lang="en-US" sz="4400" dirty="0"/>
          </a:p>
        </p:txBody>
      </p:sp>
      <p:pic>
        <p:nvPicPr>
          <p:cNvPr id="2" name="Picture 1" descr="Diagram of the BW on HANA without HA preferred solution. ">
            <a:extLst>
              <a:ext uri="{FF2B5EF4-FFF2-40B4-BE49-F238E27FC236}">
                <a16:creationId xmlns:a16="http://schemas.microsoft.com/office/drawing/2014/main" id="{BD27DB7B-56EB-4503-8428-E9FE2CDF1CD3}"/>
              </a:ext>
            </a:extLst>
          </p:cNvPr>
          <p:cNvPicPr>
            <a:picLocks noChangeAspect="1"/>
          </p:cNvPicPr>
          <p:nvPr/>
        </p:nvPicPr>
        <p:blipFill>
          <a:blip r:embed="rId3"/>
          <a:stretch>
            <a:fillRect/>
          </a:stretch>
        </p:blipFill>
        <p:spPr>
          <a:xfrm>
            <a:off x="935915" y="1120249"/>
            <a:ext cx="9895243" cy="5284322"/>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913C0C-4357-4A39-99F8-E8ABEAD236D2}"/>
              </a:ext>
            </a:extLst>
          </p:cNvPr>
          <p:cNvSpPr>
            <a:spLocks noGrp="1"/>
          </p:cNvSpPr>
          <p:nvPr>
            <p:ph type="title"/>
          </p:nvPr>
        </p:nvSpPr>
        <p:spPr>
          <a:xfrm>
            <a:off x="269240" y="39269"/>
            <a:ext cx="11655840" cy="1149907"/>
          </a:xfrm>
        </p:spPr>
        <p:txBody>
          <a:bodyPr>
            <a:normAutofit/>
          </a:bodyPr>
          <a:lstStyle/>
          <a:p>
            <a:r>
              <a:rPr lang="en-US" sz="4400" dirty="0">
                <a:cs typeface="Segoe UI Light" panose="020B0502040204020203" pitchFamily="34" charset="0"/>
              </a:rPr>
              <a:t>Cost: BW on HANA without HA</a:t>
            </a:r>
            <a:endParaRPr lang="en-US" sz="4400" dirty="0"/>
          </a:p>
        </p:txBody>
      </p:sp>
      <p:sp>
        <p:nvSpPr>
          <p:cNvPr id="6" name="Rectangle 5">
            <a:extLst>
              <a:ext uri="{FF2B5EF4-FFF2-40B4-BE49-F238E27FC236}">
                <a16:creationId xmlns:a16="http://schemas.microsoft.com/office/drawing/2014/main" id="{EDD122F4-9747-4DC2-874B-DF82D0072567}"/>
              </a:ext>
            </a:extLst>
          </p:cNvPr>
          <p:cNvSpPr/>
          <p:nvPr/>
        </p:nvSpPr>
        <p:spPr>
          <a:xfrm>
            <a:off x="333828" y="6466400"/>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graphicFrame>
        <p:nvGraphicFramePr>
          <p:cNvPr id="16" name="Table 15" descr="BW on HANA without HA – Cost estimate&#10;&#10;A table displays the cost estimates for BW on HANA without HA. &#10;&#10;">
            <a:extLst>
              <a:ext uri="{FF2B5EF4-FFF2-40B4-BE49-F238E27FC236}">
                <a16:creationId xmlns:a16="http://schemas.microsoft.com/office/drawing/2014/main" id="{723F27BB-708E-4AAF-8D82-62C3860A928F}"/>
              </a:ext>
            </a:extLst>
          </p:cNvPr>
          <p:cNvGraphicFramePr>
            <a:graphicFrameLocks noGrp="1"/>
          </p:cNvGraphicFramePr>
          <p:nvPr>
            <p:extLst>
              <p:ext uri="{D42A27DB-BD31-4B8C-83A1-F6EECF244321}">
                <p14:modId xmlns:p14="http://schemas.microsoft.com/office/powerpoint/2010/main" val="804756892"/>
              </p:ext>
            </p:extLst>
          </p:nvPr>
        </p:nvGraphicFramePr>
        <p:xfrm>
          <a:off x="333828" y="868445"/>
          <a:ext cx="11524343" cy="5474760"/>
        </p:xfrm>
        <a:graphic>
          <a:graphicData uri="http://schemas.openxmlformats.org/drawingml/2006/table">
            <a:tbl>
              <a:tblPr/>
              <a:tblGrid>
                <a:gridCol w="1007882">
                  <a:extLst>
                    <a:ext uri="{9D8B030D-6E8A-4147-A177-3AD203B41FA5}">
                      <a16:colId xmlns:a16="http://schemas.microsoft.com/office/drawing/2014/main" val="2721082550"/>
                    </a:ext>
                  </a:extLst>
                </a:gridCol>
                <a:gridCol w="1007882">
                  <a:extLst>
                    <a:ext uri="{9D8B030D-6E8A-4147-A177-3AD203B41FA5}">
                      <a16:colId xmlns:a16="http://schemas.microsoft.com/office/drawing/2014/main" val="2998169115"/>
                    </a:ext>
                  </a:extLst>
                </a:gridCol>
                <a:gridCol w="1644441">
                  <a:extLst>
                    <a:ext uri="{9D8B030D-6E8A-4147-A177-3AD203B41FA5}">
                      <a16:colId xmlns:a16="http://schemas.microsoft.com/office/drawing/2014/main" val="3909448729"/>
                    </a:ext>
                  </a:extLst>
                </a:gridCol>
                <a:gridCol w="676342">
                  <a:extLst>
                    <a:ext uri="{9D8B030D-6E8A-4147-A177-3AD203B41FA5}">
                      <a16:colId xmlns:a16="http://schemas.microsoft.com/office/drawing/2014/main" val="3940738509"/>
                    </a:ext>
                  </a:extLst>
                </a:gridCol>
                <a:gridCol w="649819">
                  <a:extLst>
                    <a:ext uri="{9D8B030D-6E8A-4147-A177-3AD203B41FA5}">
                      <a16:colId xmlns:a16="http://schemas.microsoft.com/office/drawing/2014/main" val="3095667604"/>
                    </a:ext>
                  </a:extLst>
                </a:gridCol>
                <a:gridCol w="477419">
                  <a:extLst>
                    <a:ext uri="{9D8B030D-6E8A-4147-A177-3AD203B41FA5}">
                      <a16:colId xmlns:a16="http://schemas.microsoft.com/office/drawing/2014/main" val="3084777419"/>
                    </a:ext>
                  </a:extLst>
                </a:gridCol>
                <a:gridCol w="1750533">
                  <a:extLst>
                    <a:ext uri="{9D8B030D-6E8A-4147-A177-3AD203B41FA5}">
                      <a16:colId xmlns:a16="http://schemas.microsoft.com/office/drawing/2014/main" val="3150647721"/>
                    </a:ext>
                  </a:extLst>
                </a:gridCol>
                <a:gridCol w="782435">
                  <a:extLst>
                    <a:ext uri="{9D8B030D-6E8A-4147-A177-3AD203B41FA5}">
                      <a16:colId xmlns:a16="http://schemas.microsoft.com/office/drawing/2014/main" val="3440530472"/>
                    </a:ext>
                  </a:extLst>
                </a:gridCol>
                <a:gridCol w="3527590">
                  <a:extLst>
                    <a:ext uri="{9D8B030D-6E8A-4147-A177-3AD203B41FA5}">
                      <a16:colId xmlns:a16="http://schemas.microsoft.com/office/drawing/2014/main" val="3299048460"/>
                    </a:ext>
                  </a:extLst>
                </a:gridCol>
              </a:tblGrid>
              <a:tr h="228115">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4113483297"/>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$5584.5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548890043"/>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666136142"/>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$69.12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958117848"/>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145396455"/>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070651454"/>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043547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897554412"/>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625986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74037498"/>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59077447"/>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94770922"/>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58003156"/>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542340355"/>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70036404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41828641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284010169"/>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669476163"/>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0113487"/>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43249755"/>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83499546"/>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01699779"/>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409531"/>
                  </a:ext>
                </a:extLst>
              </a:tr>
              <a:tr h="228115">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ctr" fontAlgn="b"/>
                      <a:r>
                        <a:rPr lang="en-US" sz="1200" b="1" i="0" u="none" strike="noStrike" dirty="0">
                          <a:solidFill>
                            <a:srgbClr val="FFFFFF"/>
                          </a:solidFill>
                          <a:effectLst/>
                          <a:latin typeface="Calibri" panose="020F0502020204030204" pitchFamily="34" charset="0"/>
                        </a:rPr>
                        <a:t>Total</a:t>
                      </a:r>
                    </a:p>
                  </a:txBody>
                  <a:tcPr marL="4145" marR="4145" marT="4145" marB="0" anchor="b">
                    <a:lnL>
                      <a:noFill/>
                    </a:lnL>
                    <a:lnR>
                      <a:noFill/>
                    </a:lnR>
                    <a:lnT>
                      <a:noFill/>
                    </a:lnT>
                    <a:lnB>
                      <a:noFill/>
                    </a:lnB>
                    <a:solidFill>
                      <a:srgbClr val="002060"/>
                    </a:solidFill>
                  </a:tcPr>
                </a:tc>
                <a:tc>
                  <a:txBody>
                    <a:bodyPr/>
                    <a:lstStyle/>
                    <a:p>
                      <a:pPr algn="r" fontAlgn="b"/>
                      <a:r>
                        <a:rPr lang="en-US" sz="1200" b="1" i="0" u="none" strike="noStrike" dirty="0">
                          <a:solidFill>
                            <a:srgbClr val="FFFFFF"/>
                          </a:solidFill>
                          <a:effectLst/>
                          <a:latin typeface="Calibri" panose="020F0502020204030204" pitchFamily="34" charset="0"/>
                        </a:rPr>
                        <a:t>$13,183.08</a:t>
                      </a:r>
                    </a:p>
                  </a:txBody>
                  <a:tcPr marL="4145" marR="4145" marT="414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1621380559"/>
                  </a:ext>
                </a:extLst>
              </a:tr>
            </a:tbl>
          </a:graphicData>
        </a:graphic>
      </p:graphicFrame>
    </p:spTree>
    <p:extLst>
      <p:ext uri="{BB962C8B-B14F-4D97-AF65-F5344CB8AC3E}">
        <p14:creationId xmlns:p14="http://schemas.microsoft.com/office/powerpoint/2010/main" val="16643076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871"/>
            <a:ext cx="11655840" cy="1184305"/>
          </a:xfrm>
        </p:spPr>
        <p:txBody>
          <a:bodyPr>
            <a:normAutofit/>
          </a:bodyPr>
          <a:lstStyle/>
          <a:p>
            <a:r>
              <a:rPr lang="en-US" sz="4400" dirty="0">
                <a:cs typeface="Segoe UI Light" panose="020B0502040204020203" pitchFamily="34" charset="0"/>
              </a:rPr>
              <a:t>BW on HANA with HA</a:t>
            </a:r>
            <a:endParaRPr lang="en-US" sz="4400" dirty="0"/>
          </a:p>
        </p:txBody>
      </p:sp>
      <p:pic>
        <p:nvPicPr>
          <p:cNvPr id="6" name="Picture 5" descr="Diagram of the BW on HANA with HA preferred solution. ">
            <a:extLst>
              <a:ext uri="{FF2B5EF4-FFF2-40B4-BE49-F238E27FC236}">
                <a16:creationId xmlns:a16="http://schemas.microsoft.com/office/drawing/2014/main" id="{CF901BC4-FC39-403E-A677-BF155B847F6F}"/>
              </a:ext>
            </a:extLst>
          </p:cNvPr>
          <p:cNvPicPr>
            <a:picLocks noChangeAspect="1"/>
          </p:cNvPicPr>
          <p:nvPr/>
        </p:nvPicPr>
        <p:blipFill>
          <a:blip r:embed="rId3"/>
          <a:stretch>
            <a:fillRect/>
          </a:stretch>
        </p:blipFill>
        <p:spPr>
          <a:xfrm>
            <a:off x="887874" y="889015"/>
            <a:ext cx="10836167" cy="5748454"/>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A1B996-FAA7-4653-8D39-0C26684A9C5A}"/>
              </a:ext>
            </a:extLst>
          </p:cNvPr>
          <p:cNvSpPr>
            <a:spLocks noGrp="1"/>
          </p:cNvSpPr>
          <p:nvPr>
            <p:ph type="title"/>
          </p:nvPr>
        </p:nvSpPr>
        <p:spPr>
          <a:xfrm>
            <a:off x="269240" y="1"/>
            <a:ext cx="11655840" cy="1189176"/>
          </a:xfrm>
        </p:spPr>
        <p:txBody>
          <a:bodyPr>
            <a:normAutofit/>
          </a:bodyPr>
          <a:lstStyle/>
          <a:p>
            <a:r>
              <a:rPr lang="en-US" sz="3400" dirty="0">
                <a:cs typeface="Segoe UI Light" panose="020B0502040204020203" pitchFamily="34" charset="0"/>
              </a:rPr>
              <a:t>Cost: BW on HANA with HA</a:t>
            </a:r>
            <a:endParaRPr lang="en-US" sz="3400" dirty="0"/>
          </a:p>
        </p:txBody>
      </p:sp>
      <p:graphicFrame>
        <p:nvGraphicFramePr>
          <p:cNvPr id="3" name="Table 2" descr="BW on HANA with HA Costs&#10;&#10;A table displays the cost estimates for BW on HANA with HA. &#10;&#10;">
            <a:extLst>
              <a:ext uri="{FF2B5EF4-FFF2-40B4-BE49-F238E27FC236}">
                <a16:creationId xmlns:a16="http://schemas.microsoft.com/office/drawing/2014/main" id="{46DF9831-EC99-4427-8344-299FC58054D9}"/>
              </a:ext>
            </a:extLst>
          </p:cNvPr>
          <p:cNvGraphicFramePr>
            <a:graphicFrameLocks noGrp="1"/>
          </p:cNvGraphicFramePr>
          <p:nvPr>
            <p:extLst>
              <p:ext uri="{D42A27DB-BD31-4B8C-83A1-F6EECF244321}">
                <p14:modId xmlns:p14="http://schemas.microsoft.com/office/powerpoint/2010/main" val="2145737249"/>
              </p:ext>
            </p:extLst>
          </p:nvPr>
        </p:nvGraphicFramePr>
        <p:xfrm>
          <a:off x="311387" y="650591"/>
          <a:ext cx="11444515" cy="5959044"/>
        </p:xfrm>
        <a:graphic>
          <a:graphicData uri="http://schemas.openxmlformats.org/drawingml/2006/table">
            <a:tbl>
              <a:tblPr/>
              <a:tblGrid>
                <a:gridCol w="1017290">
                  <a:extLst>
                    <a:ext uri="{9D8B030D-6E8A-4147-A177-3AD203B41FA5}">
                      <a16:colId xmlns:a16="http://schemas.microsoft.com/office/drawing/2014/main" val="3774757591"/>
                    </a:ext>
                  </a:extLst>
                </a:gridCol>
                <a:gridCol w="1017290">
                  <a:extLst>
                    <a:ext uri="{9D8B030D-6E8A-4147-A177-3AD203B41FA5}">
                      <a16:colId xmlns:a16="http://schemas.microsoft.com/office/drawing/2014/main" val="853917648"/>
                    </a:ext>
                  </a:extLst>
                </a:gridCol>
                <a:gridCol w="1659788">
                  <a:extLst>
                    <a:ext uri="{9D8B030D-6E8A-4147-A177-3AD203B41FA5}">
                      <a16:colId xmlns:a16="http://schemas.microsoft.com/office/drawing/2014/main" val="2508192395"/>
                    </a:ext>
                  </a:extLst>
                </a:gridCol>
                <a:gridCol w="682656">
                  <a:extLst>
                    <a:ext uri="{9D8B030D-6E8A-4147-A177-3AD203B41FA5}">
                      <a16:colId xmlns:a16="http://schemas.microsoft.com/office/drawing/2014/main" val="3920231272"/>
                    </a:ext>
                  </a:extLst>
                </a:gridCol>
                <a:gridCol w="655885">
                  <a:extLst>
                    <a:ext uri="{9D8B030D-6E8A-4147-A177-3AD203B41FA5}">
                      <a16:colId xmlns:a16="http://schemas.microsoft.com/office/drawing/2014/main" val="4271300655"/>
                    </a:ext>
                  </a:extLst>
                </a:gridCol>
                <a:gridCol w="481874">
                  <a:extLst>
                    <a:ext uri="{9D8B030D-6E8A-4147-A177-3AD203B41FA5}">
                      <a16:colId xmlns:a16="http://schemas.microsoft.com/office/drawing/2014/main" val="552577685"/>
                    </a:ext>
                  </a:extLst>
                </a:gridCol>
                <a:gridCol w="1766873">
                  <a:extLst>
                    <a:ext uri="{9D8B030D-6E8A-4147-A177-3AD203B41FA5}">
                      <a16:colId xmlns:a16="http://schemas.microsoft.com/office/drawing/2014/main" val="1326431972"/>
                    </a:ext>
                  </a:extLst>
                </a:gridCol>
                <a:gridCol w="803124">
                  <a:extLst>
                    <a:ext uri="{9D8B030D-6E8A-4147-A177-3AD203B41FA5}">
                      <a16:colId xmlns:a16="http://schemas.microsoft.com/office/drawing/2014/main" val="1042869436"/>
                    </a:ext>
                  </a:extLst>
                </a:gridCol>
                <a:gridCol w="3359735">
                  <a:extLst>
                    <a:ext uri="{9D8B030D-6E8A-4147-A177-3AD203B41FA5}">
                      <a16:colId xmlns:a16="http://schemas.microsoft.com/office/drawing/2014/main" val="3177480387"/>
                    </a:ext>
                  </a:extLst>
                </a:gridCol>
              </a:tblGrid>
              <a:tr h="229194">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813046621"/>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$11169.00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9073132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13411312"/>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$138.24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8287075"/>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07625169"/>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899542638"/>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ASCS/NFS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SAP ASCS/NFS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2917338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NFS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NFS Server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685979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63832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27982973"/>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70768134"/>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6303997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9687456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29329323"/>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27140435"/>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59440673"/>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881548927"/>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274929239"/>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395268"/>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18109769"/>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69060556"/>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07478930"/>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06492968"/>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83275029"/>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96212481"/>
                  </a:ext>
                </a:extLst>
              </a:tr>
              <a:tr h="229194">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ctr" fontAlgn="b"/>
                      <a:r>
                        <a:rPr lang="en-US" sz="1000" b="1" i="0" u="none" strike="noStrike" dirty="0">
                          <a:solidFill>
                            <a:srgbClr val="FFFFFF"/>
                          </a:solidFill>
                          <a:effectLst/>
                          <a:latin typeface="Calibri" panose="020F0502020204030204" pitchFamily="34" charset="0"/>
                        </a:rPr>
                        <a:t>Total</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r" fontAlgn="b"/>
                      <a:r>
                        <a:rPr lang="en-US" sz="1000" b="1" i="0" u="none" strike="noStrike" dirty="0">
                          <a:solidFill>
                            <a:srgbClr val="FFFFFF"/>
                          </a:solidFill>
                          <a:effectLst/>
                          <a:latin typeface="Calibri" panose="020F0502020204030204" pitchFamily="34" charset="0"/>
                        </a:rPr>
                        <a:t>$19,479.34</a:t>
                      </a:r>
                    </a:p>
                  </a:txBody>
                  <a:tcPr marL="3985" marR="3985" marT="39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4222072120"/>
                  </a:ext>
                </a:extLst>
              </a:tr>
            </a:tbl>
          </a:graphicData>
        </a:graphic>
      </p:graphicFrame>
      <p:sp>
        <p:nvSpPr>
          <p:cNvPr id="8" name="Rectangle 7">
            <a:extLst>
              <a:ext uri="{FF2B5EF4-FFF2-40B4-BE49-F238E27FC236}">
                <a16:creationId xmlns:a16="http://schemas.microsoft.com/office/drawing/2014/main" id="{CC39505F-2B73-41BE-840F-A6EA6EDE98D0}"/>
              </a:ext>
            </a:extLst>
          </p:cNvPr>
          <p:cNvSpPr/>
          <p:nvPr/>
        </p:nvSpPr>
        <p:spPr>
          <a:xfrm>
            <a:off x="269240" y="6609635"/>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A0DCCE7F-160A-4A38-A624-5579DEDB9C4F}"/>
              </a:ext>
            </a:extLst>
          </p:cNvPr>
          <p:cNvSpPr>
            <a:spLocks noGrp="1"/>
          </p:cNvSpPr>
          <p:nvPr>
            <p:ph type="title"/>
          </p:nvPr>
        </p:nvSpPr>
        <p:spPr>
          <a:xfrm>
            <a:off x="304800" y="228600"/>
            <a:ext cx="11582401" cy="863600"/>
          </a:xfrm>
        </p:spPr>
        <p:txBody>
          <a:bodyPr>
            <a:noAutofit/>
          </a:bodyPr>
          <a:lstStyle/>
          <a:p>
            <a:pPr algn="ctr"/>
            <a:r>
              <a:rPr lang="en-US" sz="3200" dirty="0">
                <a:solidFill>
                  <a:schemeClr val="tx1"/>
                </a:solidFill>
              </a:rPr>
              <a:t>S/4HANA, BW on HANA, HANA Enterprise, Side Car – VM with HA/DR</a:t>
            </a:r>
            <a:br>
              <a:rPr lang="en-US" sz="2800" dirty="0">
                <a:solidFill>
                  <a:schemeClr val="tx1"/>
                </a:solidFill>
              </a:rPr>
            </a:br>
            <a:endParaRPr lang="en-US" sz="3600" dirty="0">
              <a:solidFill>
                <a:schemeClr val="tx1"/>
              </a:solidFill>
            </a:endParaRPr>
          </a:p>
        </p:txBody>
      </p:sp>
      <p:pic>
        <p:nvPicPr>
          <p:cNvPr id="113" name="Picture 112" descr="Diagram of the BW on HANA with HA/DR preferred solution.">
            <a:extLst>
              <a:ext uri="{FF2B5EF4-FFF2-40B4-BE49-F238E27FC236}">
                <a16:creationId xmlns:a16="http://schemas.microsoft.com/office/drawing/2014/main" id="{A04297CB-3A7A-4BF7-B194-CA95C29691EE}"/>
              </a:ext>
            </a:extLst>
          </p:cNvPr>
          <p:cNvPicPr>
            <a:picLocks noChangeAspect="1"/>
          </p:cNvPicPr>
          <p:nvPr/>
        </p:nvPicPr>
        <p:blipFill>
          <a:blip r:embed="rId3"/>
          <a:stretch>
            <a:fillRect/>
          </a:stretch>
        </p:blipFill>
        <p:spPr>
          <a:xfrm>
            <a:off x="855232" y="1007094"/>
            <a:ext cx="10354359" cy="5584654"/>
          </a:xfrm>
          <a:prstGeom prst="rect">
            <a:avLst/>
          </a:prstGeom>
        </p:spPr>
      </p:pic>
    </p:spTree>
    <p:extLst>
      <p:ext uri="{BB962C8B-B14F-4D97-AF65-F5344CB8AC3E}">
        <p14:creationId xmlns:p14="http://schemas.microsoft.com/office/powerpoint/2010/main" val="27411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268080" y="1062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6277</Words>
  <Application>Microsoft Office PowerPoint</Application>
  <PresentationFormat>Widescreen</PresentationFormat>
  <Paragraphs>1103</Paragraphs>
  <Slides>55</Slides>
  <Notes>48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ＭＳ Ｐゴシック</vt:lpstr>
      <vt:lpstr>Arial</vt:lpstr>
      <vt:lpstr>Arial Unicode MS</vt:lpstr>
      <vt:lpstr>Calibri</vt:lpstr>
      <vt:lpstr>Calibri Light</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SAP on Azure — huge variety on instances</vt:lpstr>
      <vt:lpstr>Common scenarios </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vt:lpstr>
      <vt:lpstr>Preferred solution </vt:lpstr>
      <vt:lpstr>BW on HANA without HA</vt:lpstr>
      <vt:lpstr>Cost: BW on HANA without HA</vt:lpstr>
      <vt:lpstr>BW on HANA with HA</vt:lpstr>
      <vt:lpstr>Cost: BW on HANA with HA</vt:lpstr>
      <vt:lpstr>SAP HANA HA on Azure VMs Setup Sequence</vt:lpstr>
      <vt:lpstr>SAP HANA HA on Azure VMs Setup Sequence – detailed </vt:lpstr>
      <vt:lpstr>SAP HANA HA on Azure VMs Setup Sequence – (continued)</vt:lpstr>
      <vt:lpstr>S/4HANA, BW on HANA, HANA Enterprise, Side Car – VM with HA/DR </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2019-01-12T12:38:34Z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